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73" r:id="rId2"/>
    <p:sldId id="455" r:id="rId3"/>
    <p:sldId id="571" r:id="rId4"/>
    <p:sldId id="570" r:id="rId5"/>
    <p:sldId id="264" r:id="rId6"/>
    <p:sldId id="575" r:id="rId7"/>
    <p:sldId id="576" r:id="rId8"/>
    <p:sldId id="301" r:id="rId9"/>
    <p:sldId id="292" r:id="rId10"/>
    <p:sldId id="302" r:id="rId11"/>
    <p:sldId id="303" r:id="rId12"/>
    <p:sldId id="304" r:id="rId13"/>
    <p:sldId id="265" r:id="rId14"/>
    <p:sldId id="273" r:id="rId15"/>
    <p:sldId id="274" r:id="rId16"/>
    <p:sldId id="275" r:id="rId17"/>
    <p:sldId id="271" r:id="rId18"/>
    <p:sldId id="269" r:id="rId19"/>
    <p:sldId id="272" r:id="rId20"/>
    <p:sldId id="283" r:id="rId21"/>
    <p:sldId id="277" r:id="rId22"/>
    <p:sldId id="284" r:id="rId23"/>
    <p:sldId id="285" r:id="rId24"/>
    <p:sldId id="279" r:id="rId25"/>
    <p:sldId id="280" r:id="rId26"/>
    <p:sldId id="286" r:id="rId27"/>
    <p:sldId id="287" r:id="rId28"/>
    <p:sldId id="291" r:id="rId29"/>
    <p:sldId id="281" r:id="rId30"/>
    <p:sldId id="300" r:id="rId31"/>
    <p:sldId id="289" r:id="rId32"/>
    <p:sldId id="282" r:id="rId33"/>
    <p:sldId id="288" r:id="rId34"/>
    <p:sldId id="295" r:id="rId35"/>
    <p:sldId id="296" r:id="rId36"/>
    <p:sldId id="297" r:id="rId37"/>
    <p:sldId id="293" r:id="rId38"/>
    <p:sldId id="294" r:id="rId39"/>
    <p:sldId id="298" r:id="rId40"/>
    <p:sldId id="567" r:id="rId41"/>
    <p:sldId id="574" r:id="rId42"/>
    <p:sldId id="354" r:id="rId43"/>
    <p:sldId id="562" r:id="rId44"/>
    <p:sldId id="351" r:id="rId45"/>
    <p:sldId id="352" r:id="rId46"/>
    <p:sldId id="470" r:id="rId47"/>
    <p:sldId id="353" r:id="rId48"/>
    <p:sldId id="534" r:id="rId49"/>
    <p:sldId id="535" r:id="rId50"/>
    <p:sldId id="554" r:id="rId51"/>
    <p:sldId id="555" r:id="rId52"/>
    <p:sldId id="536" r:id="rId53"/>
    <p:sldId id="528" r:id="rId54"/>
    <p:sldId id="529" r:id="rId55"/>
    <p:sldId id="532" r:id="rId56"/>
    <p:sldId id="531" r:id="rId57"/>
    <p:sldId id="533" r:id="rId58"/>
    <p:sldId id="540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42" r:id="rId69"/>
    <p:sldId id="475" r:id="rId70"/>
    <p:sldId id="476" r:id="rId71"/>
    <p:sldId id="560" r:id="rId72"/>
    <p:sldId id="563" r:id="rId73"/>
    <p:sldId id="477" r:id="rId74"/>
    <p:sldId id="558" r:id="rId75"/>
    <p:sldId id="564" r:id="rId76"/>
    <p:sldId id="557" r:id="rId77"/>
    <p:sldId id="537" r:id="rId78"/>
    <p:sldId id="544" r:id="rId79"/>
    <p:sldId id="559" r:id="rId80"/>
    <p:sldId id="427" r:id="rId81"/>
    <p:sldId id="371" r:id="rId82"/>
    <p:sldId id="417" r:id="rId83"/>
    <p:sldId id="370" r:id="rId84"/>
    <p:sldId id="434" r:id="rId85"/>
    <p:sldId id="566" r:id="rId8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29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184" y="6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2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7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9/21/23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3-09%20Tutorials/Keep_On_Following_the_Yellow_Brick_Code_2023-09-13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ontoserver.csiro.au/docs/6/ext-r5-preadopt-exp.html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ValueSet/upper-respiratory-infection/$expand" TargetMode="External"/><Relationship Id="rId2" Type="http://schemas.openxmlformats.org/officeDocument/2006/relationships/hyperlink" Target="https://fhir.hausamconsulting.com/r4/ValueSet/upper-respiratory-infectio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est.fhir.org/r3/Condition?code:in=http://hl7.org/fhir/ValueSet/condition-code" TargetMode="External"/><Relationship Id="rId4" Type="http://schemas.openxmlformats.org/officeDocument/2006/relationships/hyperlink" Target="https://fhir.hausamconsulting.com/r4/Condition?code:in=http%3A%2F%2Fexample.org%2Fvs%2Fupper-respiratory-infec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.hausamconsulting.com/r4/Condition?code:not-in=http%3A%2F%2Fexample.org%2Fvs%2Fupper-respiratory-infection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hausamconsulting.com/r4/Condition?code:above=http://snomed.info/sct|1481000119100" TargetMode="External"/><Relationship Id="rId2" Type="http://schemas.openxmlformats.org/officeDocument/2006/relationships/hyperlink" Target="https://fhir.hausamconsulting.com/r4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ihtsdotools.org/display/DOCEC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R4B/snomedct.html#4.3.1.0.8.3" TargetMode="External"/><Relationship Id="rId2" Type="http://schemas.openxmlformats.org/officeDocument/2006/relationships/hyperlink" Target="https://terminology.hl7.org/SNOMEDCT.html#snomed-ct-expression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rowser.ihtsdotools.org/" TargetMode="External"/><Relationship Id="rId4" Type="http://schemas.openxmlformats.org/officeDocument/2006/relationships/hyperlink" Target="https://terminology.hl7.org/SNOMEDCT.html#snomed-ct-implicit-value-set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s://ontoserver.csiro.au/shrimp/ecl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hyperlink" Target="https://build.fhir.org/ig/HL7/fhir-ips/ValueSet-procedures-snomed-ct-ips-free-se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l7.org/fhir/valueset.html#implicit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/ValueSet/$expand?url=http%3A%2F%2Fsnomed.info%2Fsct%3Ffhir_vs=isa%2F233604007" TargetMode="External"/><Relationship Id="rId2" Type="http://schemas.openxmlformats.org/officeDocument/2006/relationships/hyperlink" Target="https://r4.ontoserver.csiro.au/fhir/ValueSet/$expand?url=http%3A%2F%2Fsnomed.info%2Fsct%3Ffhir_vs=isa%2F233604007&amp;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ValueSet/$expand?url=http%3A%2F%2Fsnomed.info%2Fsct%3Ffhir_vs=isa%2F233604007&amp;_format=json&amp;_pretty=tru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4.ontoserver.csiro.au/fhir/ValueSet/$expand?url=http%3A%2F%2Fsnomed.info%2Fsct%2F900000000000207008%2Fversion%2F20220731%3Ffhir_vs%3Decl%2F%3C%20233604007%20%7CPneumonia%20%28disorder%29%7C&amp;_format=json&amp;_pretty=true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desystem.html#fragments" TargetMode="External"/><Relationship Id="rId2" Type="http://schemas.openxmlformats.org/officeDocument/2006/relationships/hyperlink" Target="http://hl7.org/fhir/codesystem.html#supplemen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.html#Coding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CodeSystem/bundle-type-german?_format=json&amp;_pretty=true" TargetMode="External"/><Relationship Id="rId2" Type="http://schemas.openxmlformats.org/officeDocument/2006/relationships/hyperlink" Target="https://terminz.azurewebsites.net/fhir/CodeSystem/bundle-type?_format=json&amp;_pretty=tru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rminz.azurewebsites.net/fhir/CodeSystem?supplements=http://hl7.org/fhir/bundle-type&amp;_format=json&amp;_pretty=tru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/ValueSet/Bundle-Type-supplemented/$expand?_format=json&amp;_pretty=true" TargetMode="External"/><Relationship Id="rId2" Type="http://schemas.openxmlformats.org/officeDocument/2006/relationships/hyperlink" Target="https://terminz.azurewebsites.net/fhir/ValueSet/Bundle-Type-supplemented?_format=json&amp;_pretty=tru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Designations.20from.20code.20system.20supplements.20in.20Coding.2Edisplay.3F" TargetMode="External"/><Relationship Id="rId2" Type="http://schemas.openxmlformats.org/officeDocument/2006/relationships/hyperlink" Target="https://chat.fhir.org/#narrow/stream/179202-terminology/topic/Behaviour.20of.20CodeSystem.20operations.20with.20supplem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at.fhir.org/#narrow/stream/179202-terminology/topic/Designations.20vs.2E.20language-specific.20resources.20for.20VS.20and.20C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Fragment.20.2F.20Example.20expansions" TargetMode="External"/><Relationship Id="rId2" Type="http://schemas.openxmlformats.org/officeDocument/2006/relationships/hyperlink" Target="http://hl7.org/fhir/valueset-ucum-common.html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stream/179202-terminology/topic/R5.20Terminology.20Servers" TargetMode="External"/><Relationship Id="rId2" Type="http://schemas.openxmlformats.org/officeDocument/2006/relationships/hyperlink" Target="https://ontoserver.csiro.au/docs/6/ext-r5-preadopt-cm.html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VOC/Unified+Terminology+Governance+Project+%28UTG%29+Page" TargetMode="External"/><Relationship Id="rId2" Type="http://schemas.openxmlformats.org/officeDocument/2006/relationships/hyperlink" Target="https://confluence.hl7.org/display/VOC/Unified+Terminology+Governance+Project+%28UTG%29+-+COMPLE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FHIR/documents/blob/master/presentations/2023-05%20Tutorials/FHIR-Terminology-Advanced/UTG_for_HL7_Community.pptx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ology.hl7.org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Keep On 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Phoenix, AZ</a:t>
            </a:r>
          </a:p>
          <a:p>
            <a:r>
              <a:rPr lang="en-US" dirty="0"/>
              <a:t>2023-09-23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07" y="994171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521326" y="1423076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613904" y="2021886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32378" y="3698891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8F16E-903E-5FA8-93D2-2505672F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dirty="0"/>
              <a:t>Coded data instances</a:t>
            </a:r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https://github.com/FHIR/documents/blob/master/presentations/2023-09%20Tutorials/Keep_On_Following_the_Yellow_Brick_Code_2023-09-13.pptx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Terminology Infrastructure (TI) (formerly Vocabulary) and Orders and Observations (OO)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22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C2C2A7-117C-CFA1-D01C-0203B2E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F52CAC-4ED8-6DC7-7669-54B24A6D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17C9-685D-D22B-7329-82E5F709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 advanced topics for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F551-4E4F-6494-CA13-EAD03A073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5143C-FBB0-7E9F-82D9-DDEEF827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5325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terminology service operations – new $expand capability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206C-F6CC-111E-8127-15E69F6A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- new R5 ‘property’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32AC8-8E57-9489-6B1E-D0A5E7F29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additional parameter </a:t>
            </a:r>
            <a:r>
              <a:rPr lang="en-US" dirty="0"/>
              <a:t>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can be supplied to </a:t>
            </a:r>
            <a:r>
              <a:rPr lang="en-US" dirty="0"/>
              <a:t>$expand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 request that the values for specified properties are also returned in the expansion (if they exist)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 FHIR R4, Because there is no ‘property’ element defined in </a:t>
            </a:r>
            <a:r>
              <a:rPr lang="en-US" dirty="0" err="1"/>
              <a:t>ValueSet.expansion.contains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 Extension element </a:t>
            </a:r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/5.0/</a:t>
            </a:r>
            <a:r>
              <a:rPr lang="en-US" dirty="0" err="1"/>
              <a:t>StructureDefinition</a:t>
            </a:r>
            <a:r>
              <a:rPr lang="en-US" dirty="0"/>
              <a:t>/extension-</a:t>
            </a:r>
            <a:r>
              <a:rPr lang="en-US" dirty="0" err="1"/>
              <a:t>ValueSet.expansion.contains.property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used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  <a:hlinkClick r:id="rId2"/>
              </a:rPr>
              <a:t>Example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(from CSIRO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Ontoserver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3F0B-3A27-B49D-A9FD-52531F17D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92BF1-5243-90D9-50ED-9CCD64CA4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832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Terminology-based searching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6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 err="1">
                <a:ea typeface="+mn-ea"/>
                <a:cs typeface="+mn-cs"/>
              </a:rPr>
              <a:t>ValueSet</a:t>
            </a:r>
            <a:r>
              <a:rPr lang="en-CA" dirty="0">
                <a:ea typeface="+mn-ea"/>
                <a:cs typeface="+mn-cs"/>
              </a:rPr>
              <a:t> used in example</a:t>
            </a:r>
          </a:p>
          <a:p>
            <a:pPr lvl="2"/>
            <a:r>
              <a:rPr lang="en-CA" dirty="0">
                <a:hlinkClick r:id="rId2"/>
              </a:rPr>
              <a:t>https://fhir.hausamconsulting.com/r4/ValueSet/upper-respiratory-infection</a:t>
            </a:r>
            <a:endParaRPr lang="en-CA" dirty="0"/>
          </a:p>
          <a:p>
            <a:pPr lvl="2"/>
            <a:r>
              <a:rPr lang="en-CA" dirty="0">
                <a:ea typeface="+mn-ea"/>
                <a:cs typeface="+mn-cs"/>
                <a:hlinkClick r:id="rId3"/>
              </a:rPr>
              <a:t>https://fhir.hausamconsulting.com/r4/ValueSet/upper-respiratory-infection/$expand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4"/>
              </a:rPr>
              <a:t>https://fhir.hausamconsulting.com/r4/Condition?code:</a:t>
            </a:r>
            <a:r>
              <a:rPr lang="en-CA" b="1" dirty="0">
                <a:hlinkClick r:id="rId4"/>
              </a:rPr>
              <a:t>in</a:t>
            </a:r>
            <a:r>
              <a:rPr lang="en-CA" dirty="0">
                <a:hlinkClick r:id="rId4"/>
              </a:rPr>
              <a:t>=http%3A%2F%2Fexample.org%2Fvs%2Fupper-respiratory-infection</a:t>
            </a:r>
            <a:endParaRPr lang="en-CA" dirty="0">
              <a:ea typeface="+mn-ea"/>
              <a:cs typeface="+mn-cs"/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70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>
                <a:hlinkClick r:id="rId2"/>
              </a:rPr>
              <a:t>https://fhir.hausamconsulting.com/r4/Condition?code:not-in=http%3A%2F%2Fexample.org%2Fvs%2Fupper-respiratory-infection</a:t>
            </a:r>
            <a:endParaRPr lang="en-GB" dirty="0"/>
          </a:p>
          <a:p>
            <a:pPr lvl="3"/>
            <a:r>
              <a:rPr lang="en-GB" dirty="0"/>
              <a:t>Not sufficiently supported with current server implementations (most or all?)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88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https://fhir.hausamconsulting.com/r4/Condition?code:</a:t>
            </a:r>
            <a:r>
              <a:rPr lang="en-CA" b="1" dirty="0">
                <a:hlinkClick r:id="rId2"/>
              </a:rPr>
              <a:t>below</a:t>
            </a:r>
            <a:r>
              <a:rPr lang="en-CA" dirty="0">
                <a:hlinkClick r:id="rId2"/>
              </a:rPr>
              <a:t>=http://snomed.info/sct|73211009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https://fhir.hausamconsulting.com/r4/Condition?code:</a:t>
            </a:r>
            <a:r>
              <a:rPr lang="en-CA" b="1" dirty="0">
                <a:hlinkClick r:id="rId3"/>
              </a:rPr>
              <a:t>above</a:t>
            </a:r>
            <a:r>
              <a:rPr lang="en-CA" dirty="0">
                <a:hlinkClick r:id="rId3"/>
              </a:rPr>
              <a:t>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*’is-a’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263952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DA5C-09C5-F7C4-94DC-CECF277E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SNOMED CT Expression Constraint Language (ECL) in value set definitions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5AAD-6470-3513-17B6-6D9B30FD90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718FA-FE42-A423-8AB1-9878F5E74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627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986-68AF-3779-6876-8A44439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Expression Constraint Language (ECL)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E6EB8-4B63-5FEC-E6C8-B7192D0E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SNOMED CT Expression Constraint is a computable rule that can be used to define a bounded set of clinical meanings represented by either precoordinated or </a:t>
            </a:r>
            <a:r>
              <a:rPr lang="en-US" dirty="0" err="1"/>
              <a:t>postcoordinated</a:t>
            </a:r>
            <a:r>
              <a:rPr lang="en-US" dirty="0"/>
              <a:t> expressions.</a:t>
            </a:r>
          </a:p>
          <a:p>
            <a:r>
              <a:rPr lang="en-US" dirty="0"/>
              <a:t>SNOMED CT ECL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Not all FHIR servers support ECL!</a:t>
            </a:r>
          </a:p>
          <a:p>
            <a:pPr lvl="1"/>
            <a:r>
              <a:rPr lang="en-US" dirty="0" err="1"/>
              <a:t>Ontoserver</a:t>
            </a:r>
            <a:r>
              <a:rPr lang="en-US" dirty="0"/>
              <a:t>, Snowstorm and </a:t>
            </a:r>
            <a:r>
              <a:rPr lang="en-US" dirty="0" err="1"/>
              <a:t>Terminz</a:t>
            </a:r>
            <a:r>
              <a:rPr lang="en-US" dirty="0"/>
              <a:t> servers do support ECL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6687E-17B3-657D-EA8C-5301EFA54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8B43-BBAC-4766-860C-DAF712442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670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Expressions</a:t>
            </a:r>
          </a:p>
          <a:p>
            <a:pPr lvl="1"/>
            <a:r>
              <a:rPr lang="en-AU" dirty="0">
                <a:hlinkClick r:id="rId2"/>
              </a:rPr>
              <a:t>https://terminology.hl7.org/SNOMEDCT.html - snomed-ct-expressions</a:t>
            </a:r>
            <a:endParaRPr lang="en-AU" dirty="0"/>
          </a:p>
          <a:p>
            <a:r>
              <a:rPr lang="en-AU" dirty="0"/>
              <a:t>ECL</a:t>
            </a:r>
          </a:p>
          <a:p>
            <a:pPr lvl="1"/>
            <a:r>
              <a:rPr lang="en-AU" dirty="0"/>
              <a:t>See </a:t>
            </a:r>
            <a:r>
              <a:rPr lang="en-AU" dirty="0">
                <a:hlinkClick r:id="rId3"/>
              </a:rPr>
              <a:t>SNOMED CT Filters / By SNOMED Expression Constraint </a:t>
            </a:r>
            <a:endParaRPr lang="en-AU" dirty="0"/>
          </a:p>
          <a:p>
            <a:pPr lvl="1"/>
            <a:r>
              <a:rPr lang="en-AU" dirty="0"/>
              <a:t>See SNOMED CT </a:t>
            </a:r>
            <a:r>
              <a:rPr lang="en-AU" dirty="0">
                <a:hlinkClick r:id="rId4"/>
              </a:rPr>
              <a:t>Implicit Value Sets </a:t>
            </a:r>
            <a:r>
              <a:rPr lang="en-AU" dirty="0"/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?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fhir_vs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ecl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/ bullet</a:t>
            </a:r>
            <a:r>
              <a:rPr lang="en-AU" dirty="0"/>
              <a:t>)</a:t>
            </a:r>
          </a:p>
          <a:p>
            <a:r>
              <a:rPr lang="en-AU" dirty="0"/>
              <a:t>SNOMED CT </a:t>
            </a:r>
            <a:r>
              <a:rPr lang="en-AU" dirty="0">
                <a:hlinkClick r:id="rId5"/>
              </a:rPr>
              <a:t>Browser</a:t>
            </a:r>
            <a:endParaRPr lang="en-AU" dirty="0"/>
          </a:p>
          <a:p>
            <a:pPr lvl="1"/>
            <a:r>
              <a:rPr lang="en-AU" dirty="0"/>
              <a:t>'Expression Constraint Queries’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290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</a:t>
            </a:r>
            <a:r>
              <a:rPr lang="en-US" dirty="0"/>
              <a:t>Expression Constraint Language (ECL)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SNOMED ECL Builder (</a:t>
            </a:r>
            <a:r>
              <a:rPr lang="en-AU" dirty="0" err="1"/>
              <a:t>OntoServer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hlinkClick r:id="rId2"/>
              </a:rPr>
              <a:t>https://ontoserver.csiro.au/shrimp/ecl/</a:t>
            </a:r>
            <a:endParaRPr lang="en-AU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/>
              <a:t>Includes several ECL queries and shows responses (or lack of response) from multiple FHIR servers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35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8C2-6924-C901-D0B1-3FEBC19A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 Value Set Definition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5362-828C-A088-02F3-8C95BF29B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https://build.fhir.org/ig/HL7/fhir-ips/ValueSet-procedures-snomed-ct-ips-free-set.html</a:t>
            </a:r>
            <a:endParaRPr lang="en-US" dirty="0"/>
          </a:p>
          <a:p>
            <a:r>
              <a:rPr lang="en-US" dirty="0"/>
              <a:t>POST the </a:t>
            </a:r>
            <a:r>
              <a:rPr lang="en-US" dirty="0" err="1"/>
              <a:t>ValueSet</a:t>
            </a:r>
            <a:r>
              <a:rPr lang="en-US" dirty="0"/>
              <a:t> resource to a server endpoint and invoke the $expand operation</a:t>
            </a:r>
            <a:br>
              <a:rPr lang="en-US" dirty="0"/>
            </a:br>
            <a:r>
              <a:rPr lang="en-US" dirty="0"/>
              <a:t>(show in VS Code and Postman)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1B03-AF8A-9924-C959-EC83E4AA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B0643-8961-3910-D6A3-E5BA3B59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045143-03D2-058F-C116-7FEB2DF9B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75" y="354890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8045143-03D2-058F-C116-7FEB2DF9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075" y="354890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40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3293-8CA3-A1F0-8FCA-EF74971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Using FHIR implicit value sets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F94BD-43C8-ED19-6BE8-CA893AB01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C892-9D1D-FDF7-E6E7-1EF68B78A6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645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pPr lvl="1"/>
            <a:r>
              <a:rPr lang="en-US" dirty="0"/>
              <a:t>New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on this in </a:t>
            </a:r>
            <a:r>
              <a:rPr lang="en-US" dirty="0" err="1"/>
              <a:t>ValueSet</a:t>
            </a:r>
            <a:r>
              <a:rPr lang="en-US" dirty="0"/>
              <a:t> resource in R5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046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do not use complex queries</a:t>
            </a:r>
          </a:p>
          <a:p>
            <a:pPr lvl="1"/>
            <a:r>
              <a:rPr lang="en-US" dirty="0"/>
              <a:t>Allows a </a:t>
            </a:r>
            <a:r>
              <a:rPr lang="en-US" b="1" dirty="0"/>
              <a:t>single URL </a:t>
            </a:r>
            <a:r>
              <a:rPr lang="en-US" dirty="0"/>
              <a:t>to serve as a </a:t>
            </a:r>
            <a:r>
              <a:rPr lang="en-US" b="1" dirty="0"/>
              <a:t>value set definition </a:t>
            </a:r>
            <a:r>
              <a:rPr lang="en-US" dirty="0"/>
              <a:t>(without requiring an explicit </a:t>
            </a:r>
            <a:r>
              <a:rPr lang="en-US" dirty="0" err="1"/>
              <a:t>ValueSet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Can serve as the basis for the $expansion operation</a:t>
            </a:r>
          </a:p>
          <a:p>
            <a:r>
              <a:rPr lang="en-US" dirty="0"/>
              <a:t>Example - SNOMED CT has common sets of implicit value sets defined (more than any other code system at present):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https://terminology.hl7.org/SNOMEDCT.html#snomed-ct-implicit-value-sets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3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(isa)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https://r4.ontoserver.csiro.au/fhir/ValueSet/$expand?url=http%3A%2F%2Fsnomed.info%2Fsct%3Ffhir_vs=isa%2F233604007&amp;_format=</a:t>
            </a:r>
            <a:r>
              <a:rPr lang="en-US" dirty="0" err="1">
                <a:hlinkClick r:id="rId2"/>
              </a:rPr>
              <a:t>json</a:t>
            </a:r>
            <a:r>
              <a:rPr lang="en-US" dirty="0">
                <a:hlinkClick r:id="rId2"/>
              </a:rPr>
              <a:t>&amp;_pretty=true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https://terminz.azurewebsites.net/fhir/ValueSet/$expand?url=http%3A%2F%2Fsnomed.info%2Fsct%3Ffhir_vs=isa%2F233604007&amp;_format=json&amp;_pretty=true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602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Value Set $expand (ECL expression)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ECL expression: &lt; 233604007 |Pneumonia (disorder)|</a:t>
            </a:r>
          </a:p>
          <a:p>
            <a:pPr lvl="1"/>
            <a:r>
              <a:rPr lang="en-US" dirty="0">
                <a:hlinkClick r:id="rId2"/>
              </a:rPr>
              <a:t>https://r4.ontoserver.csiro.au/fhir/ValueSet/$expand?url=http%3A%2F%2Fsnomed.info%2Fsct%2F900000000000207008%2Fversion%2F20220731%3Ffhir_vs%3Decl%2F%3C%20233604007%20%7CPneumonia%20%28disorder%29%7C&amp;_format=json&amp;_pretty=true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76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Features and uses of code system supplements and fragments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1155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Supplements and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Supplement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‘supplement’</a:t>
            </a:r>
          </a:p>
          <a:p>
            <a:pPr lvl="1"/>
            <a:r>
              <a:rPr lang="en-AU" dirty="0">
                <a:hlinkClick r:id="rId2"/>
              </a:rPr>
              <a:t>http://hl7.org/fhir/codesystem.html#supplements</a:t>
            </a:r>
            <a:endParaRPr lang="en-AU" dirty="0"/>
          </a:p>
          <a:p>
            <a:r>
              <a:rPr lang="en-AU" dirty="0"/>
              <a:t>Fragment</a:t>
            </a:r>
          </a:p>
          <a:p>
            <a:pPr lvl="1"/>
            <a:r>
              <a:rPr lang="en-AU" dirty="0" err="1"/>
              <a:t>CodeSystem.content</a:t>
            </a:r>
            <a:r>
              <a:rPr lang="en-AU" dirty="0"/>
              <a:t> = ‘fragment’</a:t>
            </a:r>
          </a:p>
          <a:p>
            <a:pPr lvl="1"/>
            <a:r>
              <a:rPr lang="en-AU" dirty="0">
                <a:hlinkClick r:id="rId3"/>
              </a:rPr>
              <a:t>http://hl7.org/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codesystem.html#fragments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4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 advanced topics for exploration (time permitting)</a:t>
            </a:r>
            <a:endParaRPr lang="nl-NL" dirty="0"/>
          </a:p>
          <a:p>
            <a:pPr lvl="1"/>
            <a:r>
              <a:rPr lang="nl-NL" dirty="0"/>
              <a:t>New $</a:t>
            </a:r>
            <a:r>
              <a:rPr lang="nl-NL" dirty="0" err="1"/>
              <a:t>expand</a:t>
            </a:r>
            <a:r>
              <a:rPr lang="nl-NL" dirty="0"/>
              <a:t> ‘property’ parameter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Terminology-based searching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Expression Constraint Language (ECL) in value set definitions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FHIR implicit value sets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Code system supplements and fragments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</a:p>
          <a:p>
            <a:pPr lvl="1"/>
            <a:r>
              <a:rPr lang="en-US" dirty="0"/>
              <a:t>UTG and THO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68542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CodeSystem.supplements</a:t>
            </a:r>
            <a:r>
              <a:rPr lang="en-US" dirty="0"/>
              <a:t> SHALL have a value – the URL of the </a:t>
            </a:r>
            <a:r>
              <a:rPr lang="en-US" b="1" dirty="0"/>
              <a:t>code system </a:t>
            </a:r>
            <a:r>
              <a:rPr lang="en-US" dirty="0"/>
              <a:t>being </a:t>
            </a:r>
            <a:r>
              <a:rPr lang="en-US" b="1" dirty="0"/>
              <a:t>supplemented</a:t>
            </a:r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SHALL never </a:t>
            </a:r>
            <a:r>
              <a:rPr lang="en-US" dirty="0"/>
              <a:t>appear in a </a:t>
            </a:r>
            <a:r>
              <a:rPr lang="en-US" dirty="0">
                <a:hlinkClick r:id="rId2"/>
              </a:rPr>
              <a:t>Coding.system</a:t>
            </a:r>
            <a:endParaRPr lang="en-US" dirty="0"/>
          </a:p>
          <a:p>
            <a:r>
              <a:rPr lang="en-US" dirty="0" err="1"/>
              <a:t>CodeSystem.url</a:t>
            </a:r>
            <a:r>
              <a:rPr lang="en-US" dirty="0"/>
              <a:t> </a:t>
            </a:r>
            <a:r>
              <a:rPr lang="en-US" b="1" dirty="0"/>
              <a:t>must</a:t>
            </a:r>
            <a:r>
              <a:rPr lang="en-US" dirty="0"/>
              <a:t> be under control of the authority creating or publishing the supplement (</a:t>
            </a:r>
            <a:r>
              <a:rPr lang="en-US" b="1" dirty="0"/>
              <a:t>usually </a:t>
            </a:r>
            <a:r>
              <a:rPr lang="en-US" dirty="0"/>
              <a:t>different from the original code system)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178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define any new </a:t>
            </a:r>
            <a:r>
              <a:rPr lang="en-US" dirty="0" err="1"/>
              <a:t>CodeSystem.concept.code</a:t>
            </a:r>
            <a:endParaRPr lang="en-US" dirty="0"/>
          </a:p>
          <a:p>
            <a:pPr lvl="1"/>
            <a:r>
              <a:rPr lang="en-US" dirty="0"/>
              <a:t>All instances of </a:t>
            </a:r>
            <a:r>
              <a:rPr lang="en-US" dirty="0" err="1"/>
              <a:t>CodeSystem.concept.code</a:t>
            </a:r>
            <a:r>
              <a:rPr lang="en-US" dirty="0"/>
              <a:t> in the supplement must be a code from the "supplemented" code system</a:t>
            </a:r>
          </a:p>
          <a:p>
            <a:r>
              <a:rPr lang="en-US" b="1" dirty="0"/>
              <a:t>Note:</a:t>
            </a:r>
            <a:r>
              <a:rPr lang="en-US" dirty="0"/>
              <a:t> If need to define new concepts/codes to use as property values, the supplement can be paired with a new (possibly contained) Code System and use the Coding type for the property values</a:t>
            </a:r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9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terminz.azurewebsites.net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fhir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CodeSystem</a:t>
            </a:r>
            <a:r>
              <a:rPr lang="en-AU" dirty="0">
                <a:hlinkClick r:id="rId2"/>
              </a:rPr>
              <a:t>/</a:t>
            </a:r>
            <a:r>
              <a:rPr lang="en-AU" dirty="0" err="1">
                <a:hlinkClick r:id="rId2"/>
              </a:rPr>
              <a:t>bundle-type?_format</a:t>
            </a:r>
            <a:r>
              <a:rPr lang="en-AU" dirty="0">
                <a:hlinkClick r:id="rId2"/>
              </a:rPr>
              <a:t>=</a:t>
            </a:r>
            <a:r>
              <a:rPr lang="en-AU" dirty="0" err="1">
                <a:hlinkClick r:id="rId2"/>
              </a:rPr>
              <a:t>json&amp;_pretty</a:t>
            </a:r>
            <a:r>
              <a:rPr lang="en-AU" dirty="0">
                <a:hlinkClick r:id="rId2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</a:t>
            </a:r>
            <a:r>
              <a:rPr lang="en-AU" dirty="0" err="1">
                <a:hlinkClick r:id="rId3"/>
              </a:rPr>
              <a:t>terminz.azurewebsites.net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fhir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CodeSystem</a:t>
            </a:r>
            <a:r>
              <a:rPr lang="en-AU" dirty="0">
                <a:hlinkClick r:id="rId3"/>
              </a:rPr>
              <a:t>/</a:t>
            </a:r>
            <a:r>
              <a:rPr lang="en-AU" dirty="0" err="1">
                <a:hlinkClick r:id="rId3"/>
              </a:rPr>
              <a:t>bundle</a:t>
            </a:r>
            <a:r>
              <a:rPr lang="en-AU" dirty="0">
                <a:hlinkClick r:id="rId3"/>
              </a:rPr>
              <a:t>-</a:t>
            </a:r>
            <a:r>
              <a:rPr lang="en-AU" dirty="0" err="1">
                <a:hlinkClick r:id="rId3"/>
              </a:rPr>
              <a:t>type-german</a:t>
            </a:r>
            <a:r>
              <a:rPr lang="en-AU" dirty="0">
                <a:hlinkClick r:id="rId3"/>
              </a:rPr>
              <a:t>?_format=</a:t>
            </a:r>
            <a:r>
              <a:rPr lang="en-AU" dirty="0" err="1">
                <a:hlinkClick r:id="rId3"/>
              </a:rPr>
              <a:t>json&amp;_pretty</a:t>
            </a:r>
            <a:r>
              <a:rPr lang="en-AU" dirty="0">
                <a:hlinkClick r:id="rId3"/>
              </a:rPr>
              <a:t>=true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</a:t>
            </a:r>
            <a:r>
              <a:rPr lang="en-AU" dirty="0" err="1">
                <a:hlinkClick r:id="rId4"/>
              </a:rPr>
              <a:t>terminz.azurewebsites.net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CodeSystem?supplements</a:t>
            </a:r>
            <a:r>
              <a:rPr lang="en-AU" dirty="0">
                <a:hlinkClick r:id="rId4"/>
              </a:rPr>
              <a:t>=http://hl7.org/</a:t>
            </a:r>
            <a:r>
              <a:rPr lang="en-AU" dirty="0" err="1">
                <a:hlinkClick r:id="rId4"/>
              </a:rPr>
              <a:t>fhir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bundle-type&amp;_format</a:t>
            </a:r>
            <a:r>
              <a:rPr lang="en-AU" dirty="0">
                <a:hlinkClick r:id="rId4"/>
              </a:rPr>
              <a:t>=</a:t>
            </a:r>
            <a:r>
              <a:rPr lang="en-AU" dirty="0" err="1">
                <a:hlinkClick r:id="rId4"/>
              </a:rPr>
              <a:t>json&amp;_pretty</a:t>
            </a:r>
            <a:r>
              <a:rPr lang="en-AU" dirty="0">
                <a:hlinkClick r:id="rId4"/>
              </a:rPr>
              <a:t>=true</a:t>
            </a:r>
            <a:endParaRPr lang="en-A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07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https://terminz.azurewebsites.net/fhir/ValueSet/Bundle-Type-supplemented?_format=json&amp;_pretty=true</a:t>
            </a:r>
            <a:endParaRPr lang="en-AU" dirty="0"/>
          </a:p>
          <a:p>
            <a:r>
              <a:rPr lang="en-AU" dirty="0"/>
              <a:t>Value set expansion</a:t>
            </a:r>
          </a:p>
          <a:p>
            <a:pPr lvl="1"/>
            <a:r>
              <a:rPr lang="en-AU" dirty="0">
                <a:hlinkClick r:id="rId3"/>
              </a:rPr>
              <a:t>https://terminz.azurewebsites.net/fhir/ValueSet/Bundle-Type-supplemented/$expand?_format=json&amp;_pretty=true</a:t>
            </a: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818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Supplement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lvl="1"/>
            <a:r>
              <a:rPr lang="en-US" dirty="0">
                <a:hlinkClick r:id="rId2"/>
              </a:rPr>
              <a:t>Behaviour of CodeSystem operations with supplements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Designations from code system supplements in Coding.display?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Designations vs. language-specific resources for VS and 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64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Reasons for using a code system fragment</a:t>
            </a:r>
          </a:p>
          <a:p>
            <a:pPr lvl="1"/>
            <a:r>
              <a:rPr lang="en-US" dirty="0"/>
              <a:t>Different IP distribution rules for different parts of the code system</a:t>
            </a:r>
          </a:p>
          <a:p>
            <a:pPr lvl="1"/>
            <a:r>
              <a:rPr lang="en-US" dirty="0"/>
              <a:t>Special purpose modules for specific purposes</a:t>
            </a:r>
          </a:p>
          <a:p>
            <a:pPr lvl="1"/>
            <a:r>
              <a:rPr lang="en-US" dirty="0"/>
              <a:t>Distribution of proposed content for evaluation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888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Rules for code system fragments</a:t>
            </a:r>
          </a:p>
          <a:p>
            <a:pPr lvl="1"/>
            <a:r>
              <a:rPr lang="en-US" dirty="0"/>
              <a:t>SHALL have the same </a:t>
            </a:r>
            <a:r>
              <a:rPr lang="en-US" dirty="0" err="1"/>
              <a:t>CodeSystem.url</a:t>
            </a:r>
            <a:endParaRPr lang="en-US" dirty="0"/>
          </a:p>
          <a:p>
            <a:pPr lvl="1"/>
            <a:r>
              <a:rPr lang="en-US" dirty="0"/>
              <a:t>Can only(?) be published by the code system authority, or according to a process defined by the authority, if they have defined one</a:t>
            </a:r>
          </a:p>
          <a:p>
            <a:pPr lvl="1"/>
            <a:r>
              <a:rPr lang="en-US" dirty="0"/>
              <a:t>Cannot contain codes, concepts or properties that are not found in a complete representation of the code system (if one exists)</a:t>
            </a:r>
          </a:p>
          <a:p>
            <a:pPr lvl="1"/>
            <a:r>
              <a:rPr lang="en-US" dirty="0"/>
              <a:t>Publishing a code system in multiple fragments can create confusion for terminology servers and terminology service consumers - need to be clear about the intent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8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Fragment Examples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05397" y="1527048"/>
            <a:ext cx="8228883" cy="2929042"/>
          </a:xfrm>
        </p:spPr>
        <p:txBody>
          <a:bodyPr/>
          <a:lstStyle/>
          <a:p>
            <a:r>
              <a:rPr lang="en-US" dirty="0"/>
              <a:t>Common UCUM units (?)</a:t>
            </a:r>
          </a:p>
          <a:p>
            <a:pPr lvl="1"/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b="1" dirty="0" err="1">
                <a:hlinkClick r:id="rId2"/>
              </a:rPr>
              <a:t>valueset</a:t>
            </a:r>
            <a:r>
              <a:rPr lang="en-US" dirty="0" err="1">
                <a:hlinkClick r:id="rId2"/>
              </a:rPr>
              <a:t>-ucum-common.html</a:t>
            </a:r>
            <a:r>
              <a:rPr lang="en-US" dirty="0"/>
              <a:t> (not </a:t>
            </a:r>
            <a:r>
              <a:rPr lang="en-US" dirty="0" err="1"/>
              <a:t>CodeSystem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THO represents UCUM as ‘"content" : "not-present”’</a:t>
            </a:r>
          </a:p>
          <a:p>
            <a:r>
              <a:rPr lang="en-US" dirty="0"/>
              <a:t>SNOMED CT (?)</a:t>
            </a:r>
          </a:p>
          <a:p>
            <a:pPr lvl="1"/>
            <a:r>
              <a:rPr lang="en-US" dirty="0"/>
              <a:t>Each SNOMED CT edition could be considered as a fragment the entire SNOMED CT – but they aren’t represented that way</a:t>
            </a:r>
          </a:p>
          <a:p>
            <a:r>
              <a:rPr lang="en-US" dirty="0"/>
              <a:t>Recent (Nov 2021) discussion on this topic</a:t>
            </a:r>
          </a:p>
          <a:p>
            <a:pPr lvl="1"/>
            <a:r>
              <a:rPr lang="en-US" dirty="0">
                <a:hlinkClick r:id="rId3"/>
              </a:rPr>
              <a:t>Fragment / Example expansions</a:t>
            </a:r>
            <a:endParaRPr lang="en-US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17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5F9-AFB0-7488-1D33-8663A04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FHIR R5 </a:t>
            </a:r>
            <a:r>
              <a:rPr lang="en-US" dirty="0" err="1">
                <a:cs typeface="Arial" panose="020B0604020202020204" pitchFamily="34" charset="0"/>
              </a:rPr>
              <a:t>ConceptMap</a:t>
            </a:r>
            <a:r>
              <a:rPr lang="en-US" dirty="0">
                <a:cs typeface="Arial" panose="020B0604020202020204" pitchFamily="34" charset="0"/>
              </a:rPr>
              <a:t> updates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042F-5DFE-EC88-560F-C9713976F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0E837-B6FD-7EF0-B8E5-4F62624B7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3655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Element “equivalence” replaced by “relationship”</a:t>
            </a:r>
          </a:p>
          <a:p>
            <a:pPr lvl="1"/>
            <a:r>
              <a:rPr lang="en-US" dirty="0"/>
              <a:t>Was (10): </a:t>
            </a:r>
            <a:r>
              <a:rPr lang="en-US" dirty="0" err="1"/>
              <a:t>relatedto</a:t>
            </a:r>
            <a:r>
              <a:rPr lang="en-US" dirty="0"/>
              <a:t> | equivalent | equal | wider | subsumes | narrower | specializes | inexact | unmatched | disjoint</a:t>
            </a:r>
          </a:p>
          <a:p>
            <a:pPr lvl="1"/>
            <a:r>
              <a:rPr lang="en-US" dirty="0"/>
              <a:t>Now (5): related-to | equivalent | source-is-narrower-than-target | source-is-broader-than-target | not-related-to</a:t>
            </a:r>
          </a:p>
          <a:p>
            <a:pPr lvl="1"/>
            <a:r>
              <a:rPr lang="en-US" dirty="0"/>
              <a:t>The directional relationships have the direction made explicit in the code – should help avoid confusion!</a:t>
            </a:r>
          </a:p>
          <a:p>
            <a:r>
              <a:rPr lang="en-US" dirty="0" err="1"/>
              <a:t>group.element.target.equivalence</a:t>
            </a:r>
            <a:r>
              <a:rPr lang="en-US" dirty="0"/>
              <a:t> = ‘unmatched’ replaced by </a:t>
            </a:r>
            <a:r>
              <a:rPr lang="en-US" dirty="0" err="1"/>
              <a:t>group.element.noMap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longer necessary to create a ‘target’ when there is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8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Additional</a:t>
            </a:r>
            <a:r>
              <a:rPr lang="nl-NL" dirty="0"/>
              <a:t> details of FHIR </a:t>
            </a:r>
            <a:r>
              <a:rPr lang="nl-NL" dirty="0" err="1"/>
              <a:t>terminology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terminology</a:t>
            </a:r>
            <a:r>
              <a:rPr lang="nl-NL" dirty="0"/>
              <a:t> service operations </a:t>
            </a:r>
            <a:r>
              <a:rPr lang="nl-NL" dirty="0" err="1"/>
              <a:t>that</a:t>
            </a:r>
            <a:r>
              <a:rPr lang="nl-NL" dirty="0"/>
              <a:t> are of interest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932076E-C6F5-8D76-F400-B08E56F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br>
              <a:rPr lang="en-US" dirty="0"/>
            </a:br>
            <a:r>
              <a:rPr lang="en-US" sz="2400" dirty="0"/>
              <a:t>(depending on interest and time)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30615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938" y="863659"/>
            <a:ext cx="8228883" cy="2929042"/>
          </a:xfrm>
        </p:spPr>
        <p:txBody>
          <a:bodyPr/>
          <a:lstStyle/>
          <a:p>
            <a:r>
              <a:rPr lang="en-US" dirty="0"/>
              <a:t>Now can do mappings from or to a </a:t>
            </a:r>
            <a:r>
              <a:rPr lang="en-US" dirty="0" err="1"/>
              <a:t>valueSet</a:t>
            </a:r>
            <a:r>
              <a:rPr lang="en-US" dirty="0"/>
              <a:t>, rather than only a single code per mapping (also in unmapped)</a:t>
            </a:r>
          </a:p>
          <a:p>
            <a:pPr lvl="1"/>
            <a:r>
              <a:rPr lang="en-US" dirty="0" err="1"/>
              <a:t>group.element.code</a:t>
            </a:r>
            <a:r>
              <a:rPr lang="en-US" dirty="0"/>
              <a:t> </a:t>
            </a:r>
            <a:r>
              <a:rPr lang="en-US" b="1" dirty="0"/>
              <a:t>OR </a:t>
            </a:r>
            <a:r>
              <a:rPr lang="en-US" dirty="0" err="1"/>
              <a:t>group.element.valueSet</a:t>
            </a:r>
            <a:endParaRPr lang="en-US" dirty="0"/>
          </a:p>
          <a:p>
            <a:r>
              <a:rPr lang="en-US" dirty="0" err="1"/>
              <a:t>dependsOn</a:t>
            </a:r>
            <a:r>
              <a:rPr lang="en-US" dirty="0"/>
              <a:t> and product now allow a choice of value types (not only string)</a:t>
            </a:r>
          </a:p>
          <a:p>
            <a:r>
              <a:rPr lang="en-US" dirty="0"/>
              <a:t>‘source’ and ‘target’ elements (references to </a:t>
            </a:r>
            <a:r>
              <a:rPr lang="en-US" dirty="0" err="1"/>
              <a:t>uri</a:t>
            </a:r>
            <a:r>
              <a:rPr lang="en-US" dirty="0"/>
              <a:t> or </a:t>
            </a:r>
            <a:r>
              <a:rPr lang="en-US" dirty="0" err="1"/>
              <a:t>valueSet</a:t>
            </a:r>
            <a:r>
              <a:rPr lang="en-US" dirty="0"/>
              <a:t>) are now renamed to ‘</a:t>
            </a:r>
            <a:r>
              <a:rPr lang="en-US" dirty="0" err="1"/>
              <a:t>sourceScope</a:t>
            </a:r>
            <a:r>
              <a:rPr lang="en-US" dirty="0"/>
              <a:t>’ and ‘</a:t>
            </a:r>
            <a:r>
              <a:rPr lang="en-US" dirty="0" err="1"/>
              <a:t>targetScope</a:t>
            </a:r>
            <a:r>
              <a:rPr lang="en-US" dirty="0"/>
              <a:t>’ to clarify their meaning and use</a:t>
            </a:r>
          </a:p>
          <a:p>
            <a:r>
              <a:rPr lang="en-US" dirty="0"/>
              <a:t>Other elements and descriptive text have been updated and (hopefully) clarified</a:t>
            </a:r>
          </a:p>
        </p:txBody>
      </p:sp>
    </p:spTree>
    <p:extLst>
      <p:ext uri="{BB962C8B-B14F-4D97-AF65-F5344CB8AC3E}">
        <p14:creationId xmlns:p14="http://schemas.microsoft.com/office/powerpoint/2010/main" val="280526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o support 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capabilities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like priority, order, weight, score, etc. 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829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</a:t>
            </a:r>
            <a:r>
              <a:rPr lang="en-US" dirty="0" err="1"/>
              <a:t>ConceptMap</a:t>
            </a:r>
            <a:r>
              <a:rPr lang="en-US" dirty="0"/>
              <a:t> changes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Added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ConceptMap.additionalAttribute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+mn-lt"/>
              </a:rPr>
              <a:t>Also w</a:t>
            </a:r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ith the same structure/elements as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CodeSystem.property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Additional data element in the source or target data model where the data will come from or be mapped to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Some mappings are based on data in addition to the source data element, where codes in multiple fields are combined to a single field (or vice versa)</a:t>
            </a: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use 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ConceptMap.group.element.target.dependsOn.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+mn-lt"/>
              </a:rPr>
              <a:t>ConceptMap.group.element.target.product.</a:t>
            </a:r>
            <a:r>
              <a:rPr lang="en-US" dirty="0" err="1">
                <a:solidFill>
                  <a:srgbClr val="172B4D"/>
                </a:solidFill>
                <a:latin typeface="+mn-lt"/>
              </a:rPr>
              <a:t>attribute</a:t>
            </a:r>
            <a:endParaRPr lang="en-US" dirty="0">
              <a:solidFill>
                <a:srgbClr val="172B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405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$translate operation parameters have also been renamed to be clearer and to match the corresponding resource elements</a:t>
            </a:r>
          </a:p>
          <a:p>
            <a:r>
              <a:rPr lang="en-US" dirty="0"/>
              <a:t>$translate ‘source’ and ‘target’ input parameters now can specify ‘code’, ‘Coding’ or ‘</a:t>
            </a:r>
            <a:r>
              <a:rPr lang="en-US" dirty="0" err="1"/>
              <a:t>CodeableConcept</a:t>
            </a:r>
            <a:r>
              <a:rPr lang="en-US" dirty="0"/>
              <a:t>’ (new parameters added)</a:t>
            </a:r>
          </a:p>
        </p:txBody>
      </p:sp>
    </p:spTree>
    <p:extLst>
      <p:ext uri="{BB962C8B-B14F-4D97-AF65-F5344CB8AC3E}">
        <p14:creationId xmlns:p14="http://schemas.microsoft.com/office/powerpoint/2010/main" val="451186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‘dependency’ and ‘</a:t>
            </a:r>
            <a:r>
              <a:rPr lang="en-US" dirty="0" err="1"/>
              <a:t>match.product</a:t>
            </a:r>
            <a:r>
              <a:rPr lang="en-US" dirty="0"/>
              <a:t>’ values can now have a choice of value types (corresponding to the resource)</a:t>
            </a:r>
          </a:p>
          <a:p>
            <a:r>
              <a:rPr lang="en-US" dirty="0"/>
              <a:t>‘reverse’ input parameter has been removed</a:t>
            </a:r>
          </a:p>
          <a:p>
            <a:pPr lvl="1"/>
            <a:r>
              <a:rPr lang="en-US" dirty="0"/>
              <a:t>This was confusing!</a:t>
            </a:r>
          </a:p>
          <a:p>
            <a:pPr lvl="1"/>
            <a:r>
              <a:rPr lang="en-US" dirty="0"/>
              <a:t>If both directions are needed, create maps explicitly for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7333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5BD2-C1C2-98D7-6954-3775DD80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R5 $translate changes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3FF42-C0C7-19DA-54CF-E18A9993E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dependency.element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dependency.attribute</a:t>
            </a:r>
            <a:endParaRPr lang="en-US" b="0" i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dependency.concept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 renamed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dependency.value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r>
              <a:rPr lang="en-US" dirty="0" err="1">
                <a:latin typeface="+mn-lt"/>
              </a:rPr>
              <a:t>match.source</a:t>
            </a:r>
            <a:r>
              <a:rPr lang="en-US" dirty="0">
                <a:latin typeface="+mn-lt"/>
              </a:rPr>
              <a:t> renamed to </a:t>
            </a:r>
            <a:r>
              <a:rPr lang="en-US" dirty="0" err="1">
                <a:latin typeface="+mn-lt"/>
              </a:rPr>
              <a:t>match.originMap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Added </a:t>
            </a:r>
            <a:r>
              <a:rPr lang="en-US" dirty="0" err="1">
                <a:latin typeface="+mn-lt"/>
              </a:rPr>
              <a:t>match.property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match.dependsOn</a:t>
            </a:r>
            <a:r>
              <a:rPr lang="en-US" dirty="0">
                <a:latin typeface="+mn-lt"/>
              </a:rPr>
              <a:t> (and sub-elements)</a:t>
            </a:r>
          </a:p>
        </p:txBody>
      </p:sp>
    </p:spTree>
    <p:extLst>
      <p:ext uri="{BB962C8B-B14F-4D97-AF65-F5344CB8AC3E}">
        <p14:creationId xmlns:p14="http://schemas.microsoft.com/office/powerpoint/2010/main" val="3741366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BEA2-822B-BB01-CD67-918188F4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R5 </a:t>
            </a:r>
            <a:r>
              <a:rPr lang="en-US" dirty="0" err="1"/>
              <a:t>ConceptMap</a:t>
            </a:r>
            <a:r>
              <a:rPr lang="en-US" dirty="0"/>
              <a:t> server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9ED27-F293-B98A-B274-11A79BC8E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</a:t>
            </a:r>
            <a:r>
              <a:rPr lang="en-US" dirty="0" err="1"/>
              <a:t>ConceptMap</a:t>
            </a:r>
            <a:r>
              <a:rPr lang="en-US" dirty="0"/>
              <a:t> R5 </a:t>
            </a:r>
            <a:r>
              <a:rPr lang="en-US" dirty="0">
                <a:hlinkClick r:id="rId2"/>
              </a:rPr>
              <a:t>features</a:t>
            </a:r>
            <a:endParaRPr lang="en-US" dirty="0"/>
          </a:p>
          <a:p>
            <a:pPr lvl="1"/>
            <a:r>
              <a:rPr lang="en-US" dirty="0"/>
              <a:t>R5 endpoint not available at this time?</a:t>
            </a:r>
          </a:p>
          <a:p>
            <a:r>
              <a:rPr lang="en-US" dirty="0" err="1"/>
              <a:t>Zulip</a:t>
            </a:r>
            <a:r>
              <a:rPr lang="en-US" dirty="0"/>
              <a:t> discussion on </a:t>
            </a:r>
            <a:r>
              <a:rPr lang="en-US" dirty="0">
                <a:hlinkClick r:id="rId3"/>
              </a:rPr>
              <a:t>R5 Terminology Servers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198F-0C6E-E3EF-0911-4F2B74FA9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F1C64-720F-D5B1-A4D6-96A18206F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8188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8E32-D85F-8E5D-F551-2C53D558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UTG and THO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4F6C0-C20C-FB59-4756-CB892C6C1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300C-773C-F77B-9381-973C32EDF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2858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7AC0-72E7-24D2-966C-1FDE6E20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Terminology Governance (UTG)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852B-207A-71DC-9A74-CB497BB7D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UTG is a </a:t>
            </a:r>
            <a:r>
              <a:rPr lang="en-US" b="1" dirty="0"/>
              <a:t>process</a:t>
            </a:r>
          </a:p>
          <a:p>
            <a:pPr lvl="1"/>
            <a:r>
              <a:rPr lang="en-US" dirty="0"/>
              <a:t>How to add and maintain (modify, and in rare cases remove) content in THO (terminology.hl7.org)</a:t>
            </a:r>
          </a:p>
          <a:p>
            <a:pPr lvl="1"/>
            <a:r>
              <a:rPr lang="en-US" dirty="0"/>
              <a:t>Submit and vote (by registered UTG voters) on UTG proposals </a:t>
            </a:r>
          </a:p>
          <a:p>
            <a:r>
              <a:rPr lang="en-US" dirty="0"/>
              <a:t>UTG </a:t>
            </a:r>
            <a:r>
              <a:rPr lang="en-US" dirty="0">
                <a:hlinkClick r:id="rId2"/>
              </a:rPr>
              <a:t>documentation</a:t>
            </a:r>
            <a:endParaRPr lang="en-US" dirty="0">
              <a:hlinkClick r:id="rId3"/>
            </a:endParaRPr>
          </a:p>
          <a:p>
            <a:r>
              <a:rPr lang="en-US" dirty="0"/>
              <a:t>Additional </a:t>
            </a:r>
            <a:r>
              <a:rPr lang="en-US" dirty="0">
                <a:hlinkClick r:id="rId4"/>
              </a:rPr>
              <a:t>slides</a:t>
            </a:r>
            <a:r>
              <a:rPr lang="en-US" dirty="0"/>
              <a:t> available – time and interest permitting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637A2-A08F-C60B-0B5D-87EA51B53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C6815-0750-288C-C50A-3AEAE3BF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7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ECCE-20AD-5137-E05D-F10C547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terminology.hl7.org (THO)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0440-C498-FC6A-F66A-D30B1AE91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https://terminology.hl7.org/</a:t>
            </a:r>
            <a:endParaRPr lang="en-US" dirty="0"/>
          </a:p>
          <a:p>
            <a:r>
              <a:rPr lang="en-US" dirty="0"/>
              <a:t>”Source of truth” for (most) HL7 terminology</a:t>
            </a:r>
          </a:p>
          <a:p>
            <a:r>
              <a:rPr lang="en-US" dirty="0"/>
              <a:t>Contains code systems (HL7 and external), identifier systems (normally external), value sets (some), concept maps (actually there are none at present)</a:t>
            </a:r>
          </a:p>
          <a:p>
            <a:r>
              <a:rPr lang="en-US" dirty="0"/>
              <a:t>THO is </a:t>
            </a:r>
            <a:r>
              <a:rPr lang="en-US" b="1" dirty="0"/>
              <a:t>not</a:t>
            </a:r>
            <a:r>
              <a:rPr lang="en-US" dirty="0"/>
              <a:t> a terminology </a:t>
            </a:r>
            <a:r>
              <a:rPr lang="en-US" b="1" dirty="0"/>
              <a:t>service</a:t>
            </a:r>
          </a:p>
          <a:p>
            <a:pPr lvl="1"/>
            <a:r>
              <a:rPr lang="en-US" dirty="0"/>
              <a:t>But THO content is provided for the FHIR core and IG build ecosystem in </a:t>
            </a:r>
            <a:r>
              <a:rPr lang="en-US" dirty="0" err="1"/>
              <a:t>tx.fhir.org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4F11-31E3-5125-A2B5-1E71BCACF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1C9C-13D8-0D82-14D0-8A384F3F9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51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PM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50377</TotalTime>
  <Words>4851</Words>
  <Application>Microsoft Macintosh PowerPoint</Application>
  <PresentationFormat>On-screen Show (16:9)</PresentationFormat>
  <Paragraphs>562</Paragraphs>
  <Slides>85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-apple-system</vt:lpstr>
      <vt:lpstr>Arial</vt:lpstr>
      <vt:lpstr>Calibri</vt:lpstr>
      <vt:lpstr>Helvetica Neue</vt:lpstr>
      <vt:lpstr>Roboto</vt:lpstr>
      <vt:lpstr>verdana</vt:lpstr>
      <vt:lpstr>Wingdings</vt:lpstr>
      <vt:lpstr>Office Theme</vt:lpstr>
      <vt:lpstr>Document</vt:lpstr>
      <vt:lpstr>Keep On Following the Yellow Brick Code</vt:lpstr>
      <vt:lpstr>This presentation</vt:lpstr>
      <vt:lpstr>Who am I?</vt:lpstr>
      <vt:lpstr>But credit is really due here…</vt:lpstr>
      <vt:lpstr>What we will cover today</vt:lpstr>
      <vt:lpstr>What we will cover today (depending on interest and time)</vt:lpstr>
      <vt:lpstr>What we will cover today (depending on interest and time)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Coded data instances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Further  advanced topics for exploration</vt:lpstr>
      <vt:lpstr>FHIR terminology service operations – new $expand capability</vt:lpstr>
      <vt:lpstr>$expand - new R5 ‘property’ feature</vt:lpstr>
      <vt:lpstr>Terminology-based searching techniques</vt:lpstr>
      <vt:lpstr>Search parameters</vt:lpstr>
      <vt:lpstr>Search parameters</vt:lpstr>
      <vt:lpstr>Search parameters</vt:lpstr>
      <vt:lpstr>Using SNOMED CT Expression Constraint Language (ECL) in value set definitions</vt:lpstr>
      <vt:lpstr>SNOMED CT Expression Constraint Language (ECL)</vt:lpstr>
      <vt:lpstr>SNOMED CT Expression Constraint Language (ECL) (cont.)</vt:lpstr>
      <vt:lpstr>SNOMED CT Expression Constraint Language (ECL) (cont.)</vt:lpstr>
      <vt:lpstr>ECL Value Set Definition Example</vt:lpstr>
      <vt:lpstr>Using FHIR implicit value sets</vt:lpstr>
      <vt:lpstr>Implicit Value Sets</vt:lpstr>
      <vt:lpstr>Implicit Value Sets</vt:lpstr>
      <vt:lpstr>Implicit Value Set $expand (isa)</vt:lpstr>
      <vt:lpstr>Implicit Value Set $expand (ECL expression)</vt:lpstr>
      <vt:lpstr>Features and uses of code system supplements and fragments</vt:lpstr>
      <vt:lpstr>Code System Supplements and Fragments</vt:lpstr>
      <vt:lpstr>Code System Supplement</vt:lpstr>
      <vt:lpstr>Code System Supplement</vt:lpstr>
      <vt:lpstr>Code System Supplement Example</vt:lpstr>
      <vt:lpstr>Code System Supplement Example</vt:lpstr>
      <vt:lpstr>Code System Supplement Discussions</vt:lpstr>
      <vt:lpstr>Code System Fragment</vt:lpstr>
      <vt:lpstr>Code System Fragment</vt:lpstr>
      <vt:lpstr>Code System Fragment Examples and Discussion</vt:lpstr>
      <vt:lpstr>FHIR R5 ConceptMap updates</vt:lpstr>
      <vt:lpstr>Summary of R5 ConceptMap changes</vt:lpstr>
      <vt:lpstr>Summary of R5 ConceptMap changes (2)</vt:lpstr>
      <vt:lpstr>Summary of R5 ConceptMap changes (3)</vt:lpstr>
      <vt:lpstr>Summary of R5 ConceptMap changes (4)</vt:lpstr>
      <vt:lpstr>Summary of R5 $translate changes</vt:lpstr>
      <vt:lpstr>Summary of R5 $translate changes (2)</vt:lpstr>
      <vt:lpstr>Summary of R5 $translate changes (3)</vt:lpstr>
      <vt:lpstr>R5 ConceptMap server support</vt:lpstr>
      <vt:lpstr>UTG and THO</vt:lpstr>
      <vt:lpstr>Unified Terminology Governance (UTG)</vt:lpstr>
      <vt:lpstr>terminology.hl7.org (THO)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375</cp:revision>
  <dcterms:created xsi:type="dcterms:W3CDTF">2019-05-01T16:23:47Z</dcterms:created>
  <dcterms:modified xsi:type="dcterms:W3CDTF">2023-09-22T03:34:42Z</dcterms:modified>
</cp:coreProperties>
</file>